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1" r:id="rId2"/>
    <p:sldId id="2585" r:id="rId3"/>
    <p:sldId id="2599" r:id="rId4"/>
    <p:sldId id="2563" r:id="rId5"/>
    <p:sldId id="2586" r:id="rId6"/>
    <p:sldId id="2587" r:id="rId7"/>
    <p:sldId id="2588" r:id="rId8"/>
    <p:sldId id="2589" r:id="rId9"/>
    <p:sldId id="2584" r:id="rId10"/>
    <p:sldId id="2593" r:id="rId11"/>
    <p:sldId id="2597" r:id="rId12"/>
    <p:sldId id="2594" r:id="rId13"/>
    <p:sldId id="2573" r:id="rId14"/>
    <p:sldId id="2582" r:id="rId15"/>
    <p:sldId id="259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he American Revolution and the War of Independence (1775–1783): Transforming a Nation" id="{9AE17AD5-057C-4DEB-8558-8FAD8DC682C2}">
          <p14:sldIdLst>
            <p14:sldId id="2561"/>
          </p14:sldIdLst>
        </p14:section>
        <p14:section name="Historical Background and Causes of the Revolution" id="{AE25D23E-2CA3-4E1A-9980-CB74694EE0E5}">
          <p14:sldIdLst>
            <p14:sldId id="2585"/>
            <p14:sldId id="2599"/>
            <p14:sldId id="2563"/>
            <p14:sldId id="2586"/>
            <p14:sldId id="2587"/>
            <p14:sldId id="2588"/>
            <p14:sldId id="2589"/>
            <p14:sldId id="2584"/>
            <p14:sldId id="2593"/>
            <p14:sldId id="2597"/>
            <p14:sldId id="2594"/>
          </p14:sldIdLst>
        </p14:section>
        <p14:section name="Important Figures in the Revolution" id="{671FA9AB-25F9-49BA-8551-379D7C1DFDC7}">
          <p14:sldIdLst>
            <p14:sldId id="2573"/>
          </p14:sldIdLst>
        </p14:section>
        <p14:section name="Legacy of the American Revolution" id="{0F22FD20-0F31-41EE-B579-818B60F330B5}">
          <p14:sldIdLst>
            <p14:sldId id="2582"/>
            <p14:sldId id="259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88983" autoAdjust="0"/>
  </p:normalViewPr>
  <p:slideViewPr>
    <p:cSldViewPr snapToGrid="0">
      <p:cViewPr varScale="1">
        <p:scale>
          <a:sx n="70" d="100"/>
          <a:sy n="70" d="100"/>
        </p:scale>
        <p:origin x="891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5EF9E-6198-42EF-B424-EC325C46FA6C}" type="datetimeFigureOut">
              <a:rPr lang="pl-PL" smtClean="0"/>
              <a:t>31.07.2025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79198C-6F4B-4211-8D45-F8FAB194DA3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67309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AI-generated content may be incorrect.
---
This presentation explores the American Revolution, a pivotal event that transformed thirteen colonies into an independent nation. We will examine its background, key battles, important figures, political and social impacts, and its lasting legacy.
Image source: Microsoft 365 content library
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2DE15-A084-4969-8BE2-5BD43F21274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2811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Understanding the roots of the American Revolution requires examining colonial life under British rule, rising economic and political tensions, and the major events that escalated the conflict.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2DE15-A084-4969-8BE2-5BD43F21274E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7177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07CFF-F85D-2C45-F2C5-A927DA503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9BB1C54E-D01F-A159-EA02-C641B42E32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0AFE6E06-9C6B-049D-9595-5A0C3C858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Understanding the roots of the American Revolution requires examining colonial life under British rule, rising economic and political tensions, and the major events that escalated the conflict.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019C469-F1A9-A902-AA4A-2E50DD9D38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2DE15-A084-4969-8BE2-5BD43F21274E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5798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dirty="0"/>
              <a:t>Władze brytyjskie nałożyły podatki na kolonie, nie pozwalając im na reprezentację w parlamencie.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dirty="0"/>
              <a:t>Koloniści byli rządzili przez prawa ustanowione bez ich bezpośredniego udziału lub głosu w brytyjskim systemie rządów.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dirty="0"/>
              <a:t>Niesprawiedliwe prawa i podatki sprzyjały rosnącemu niezadowoleniu i żądaniom autonomii wśród kolonistów.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9198C-6F4B-4211-8D45-F8FAB194DA3C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90527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Ustawa stemplowa nakładała podatki, które obciążały gospodarki kolonialne i wywołały gniew kolonistów.</a:t>
            </a:r>
          </a:p>
          <a:p>
            <a:r>
              <a:rPr lang="pl-PL" dirty="0"/>
              <a:t>Masakra bostońska z 1770 roku była krytycznym wydarzeniem, które zwiększyło napięcia między kolonistami a żołnierzami brytyjskimi, ostatecznie doprowadzając do wybuchu rewolucji amerykańskiej.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9198C-6F4B-4211-8D45-F8FAB194DA3C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6161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
---
Thomas Jefferson authored the Declaration of Independence, while Benjamin Franklin’s diplomacy secured key foreign alliances essential for victory.
Image source: Microsoft 365 content library
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2DE15-A084-4969-8BE2-5BD43F21274E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0630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
---
The revolution shaped the core values of the United States, influencing its ongoing development as a nation committed to freedom and democracy.
Image source: Microsoft 365 content library
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2DE15-A084-4969-8BE2-5BD43F21274E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7090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96614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5745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23133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2361335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62404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55864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50033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048072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76779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107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88058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84918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94993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5498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162037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15981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13014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E31BA835-12AC-4E8F-955A-EA3F4DE2791F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103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A roundhead attack outside the Newark garrison">
            <a:extLst>
              <a:ext uri="{FF2B5EF4-FFF2-40B4-BE49-F238E27FC236}">
                <a16:creationId xmlns:a16="http://schemas.microsoft.com/office/drawing/2014/main" id="{5C6FDD05-5A11-4184-8C09-57DCA80852B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rcRect t="9621" b="6424"/>
          <a:stretch>
            <a:fillRect/>
          </a:stretch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4D674169-3B4E-5518-30F6-2D44F0C858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5983" y="4702654"/>
            <a:ext cx="9440034" cy="1828801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pl-PL" sz="4200" b="1" dirty="0"/>
              <a:t>THE AMERICAN REVOLUTION</a:t>
            </a:r>
            <a:br>
              <a:rPr lang="pl-PL" sz="4200" b="1" dirty="0"/>
            </a:br>
            <a:r>
              <a:rPr lang="pl-PL" sz="4200" b="1" dirty="0"/>
              <a:t>AND THE WAR OF INDEPENDENCE</a:t>
            </a:r>
            <a:br>
              <a:rPr lang="pl-PL" sz="4200" b="1" dirty="0"/>
            </a:br>
            <a:r>
              <a:rPr lang="pl-PL" sz="4200" b="1" dirty="0"/>
              <a:t>(1775–1783)</a:t>
            </a:r>
          </a:p>
        </p:txBody>
      </p:sp>
    </p:spTree>
    <p:extLst>
      <p:ext uri="{BB962C8B-B14F-4D97-AF65-F5344CB8AC3E}">
        <p14:creationId xmlns:p14="http://schemas.microsoft.com/office/powerpoint/2010/main" val="14907581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F53DC4E-C7CB-B2CD-431B-665B2D9E5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4654295" cy="6794695"/>
          </a:xfrm>
        </p:spPr>
        <p:txBody>
          <a:bodyPr anchor="t">
            <a:normAutofit fontScale="92500"/>
          </a:bodyPr>
          <a:lstStyle/>
          <a:p>
            <a:pPr algn="just">
              <a:lnSpc>
                <a:spcPct val="200000"/>
              </a:lnSpc>
            </a:pPr>
            <a:r>
              <a:rPr lang="pl-PL" sz="2400" dirty="0"/>
              <a:t>British </a:t>
            </a:r>
            <a:r>
              <a:rPr lang="pl-PL" sz="2400" dirty="0" err="1"/>
              <a:t>authorities</a:t>
            </a:r>
            <a:r>
              <a:rPr lang="pl-PL" sz="2400" dirty="0"/>
              <a:t> </a:t>
            </a:r>
            <a:r>
              <a:rPr lang="pl-PL" sz="2400" dirty="0" err="1"/>
              <a:t>imposed</a:t>
            </a:r>
            <a:r>
              <a:rPr lang="pl-PL" sz="2400" dirty="0"/>
              <a:t> </a:t>
            </a:r>
            <a:r>
              <a:rPr lang="pl-PL" sz="2400" dirty="0" err="1"/>
              <a:t>taxes</a:t>
            </a:r>
            <a:r>
              <a:rPr lang="pl-PL" sz="2400" dirty="0"/>
              <a:t> on the </a:t>
            </a:r>
            <a:r>
              <a:rPr lang="pl-PL" sz="2400" dirty="0" err="1"/>
              <a:t>colonies</a:t>
            </a:r>
            <a:r>
              <a:rPr lang="pl-PL" sz="2400" dirty="0"/>
              <a:t> </a:t>
            </a:r>
            <a:r>
              <a:rPr lang="pl-PL" sz="2400" dirty="0" err="1"/>
              <a:t>without</a:t>
            </a:r>
            <a:r>
              <a:rPr lang="pl-PL" sz="2400" dirty="0"/>
              <a:t> </a:t>
            </a:r>
            <a:r>
              <a:rPr lang="pl-PL" sz="2400" dirty="0" err="1"/>
              <a:t>allowing</a:t>
            </a:r>
            <a:r>
              <a:rPr lang="pl-PL" sz="2400" dirty="0"/>
              <a:t> </a:t>
            </a:r>
            <a:r>
              <a:rPr lang="pl-PL" sz="2400" dirty="0" err="1"/>
              <a:t>them</a:t>
            </a:r>
            <a:r>
              <a:rPr lang="pl-PL" sz="2400" dirty="0"/>
              <a:t> </a:t>
            </a:r>
            <a:r>
              <a:rPr lang="pl-PL" sz="2400" dirty="0" err="1"/>
              <a:t>representation</a:t>
            </a:r>
            <a:r>
              <a:rPr lang="pl-PL" sz="2400" dirty="0"/>
              <a:t> in </a:t>
            </a:r>
            <a:r>
              <a:rPr lang="pl-PL" sz="2400" dirty="0" err="1"/>
              <a:t>Parliament</a:t>
            </a:r>
            <a:r>
              <a:rPr lang="pl-PL" sz="2400" dirty="0"/>
              <a:t>.</a:t>
            </a:r>
          </a:p>
          <a:p>
            <a:pPr algn="just">
              <a:lnSpc>
                <a:spcPct val="200000"/>
              </a:lnSpc>
            </a:pPr>
            <a:r>
              <a:rPr lang="pl-PL" sz="2400" dirty="0" err="1"/>
              <a:t>Colonists</a:t>
            </a:r>
            <a:r>
              <a:rPr lang="pl-PL" sz="2400" dirty="0"/>
              <a:t> </a:t>
            </a:r>
            <a:r>
              <a:rPr lang="pl-PL" sz="2400" dirty="0" err="1"/>
              <a:t>were</a:t>
            </a:r>
            <a:r>
              <a:rPr lang="pl-PL" sz="2400" dirty="0"/>
              <a:t> </a:t>
            </a:r>
            <a:r>
              <a:rPr lang="pl-PL" sz="2400" dirty="0" err="1"/>
              <a:t>governed</a:t>
            </a:r>
            <a:r>
              <a:rPr lang="pl-PL" sz="2400" dirty="0"/>
              <a:t> by </a:t>
            </a:r>
            <a:r>
              <a:rPr lang="pl-PL" sz="2400" dirty="0" err="1"/>
              <a:t>laws</a:t>
            </a:r>
            <a:r>
              <a:rPr lang="pl-PL" sz="2400" dirty="0"/>
              <a:t> </a:t>
            </a:r>
            <a:r>
              <a:rPr lang="pl-PL" sz="2400" dirty="0" err="1"/>
              <a:t>made</a:t>
            </a:r>
            <a:r>
              <a:rPr lang="pl-PL" sz="2400" dirty="0"/>
              <a:t> </a:t>
            </a:r>
            <a:r>
              <a:rPr lang="pl-PL" sz="2400" dirty="0" err="1"/>
              <a:t>without</a:t>
            </a:r>
            <a:r>
              <a:rPr lang="pl-PL" sz="2400" dirty="0"/>
              <a:t> </a:t>
            </a:r>
            <a:r>
              <a:rPr lang="pl-PL" sz="2400" dirty="0" err="1"/>
              <a:t>their</a:t>
            </a:r>
            <a:r>
              <a:rPr lang="pl-PL" sz="2400" dirty="0"/>
              <a:t> </a:t>
            </a:r>
            <a:r>
              <a:rPr lang="pl-PL" sz="2400" dirty="0" err="1"/>
              <a:t>direct</a:t>
            </a:r>
            <a:r>
              <a:rPr lang="pl-PL" sz="2400" dirty="0"/>
              <a:t> </a:t>
            </a:r>
            <a:r>
              <a:rPr lang="pl-PL" sz="2400" dirty="0" err="1"/>
              <a:t>input</a:t>
            </a:r>
            <a:r>
              <a:rPr lang="pl-PL" sz="2400" dirty="0"/>
              <a:t> </a:t>
            </a:r>
            <a:r>
              <a:rPr lang="pl-PL" sz="2400" dirty="0" err="1"/>
              <a:t>or</a:t>
            </a:r>
            <a:r>
              <a:rPr lang="pl-PL" sz="2400" dirty="0"/>
              <a:t> </a:t>
            </a:r>
            <a:r>
              <a:rPr lang="pl-PL" sz="2400" dirty="0" err="1"/>
              <a:t>voice</a:t>
            </a:r>
            <a:r>
              <a:rPr lang="pl-PL" sz="2400" dirty="0"/>
              <a:t> in British </a:t>
            </a:r>
            <a:r>
              <a:rPr lang="pl-PL" sz="2400" dirty="0" err="1"/>
              <a:t>governance</a:t>
            </a:r>
            <a:r>
              <a:rPr lang="pl-PL" sz="2400" dirty="0"/>
              <a:t>.</a:t>
            </a:r>
          </a:p>
          <a:p>
            <a:pPr algn="just">
              <a:lnSpc>
                <a:spcPct val="200000"/>
              </a:lnSpc>
            </a:pPr>
            <a:r>
              <a:rPr lang="pl-PL" sz="2400" dirty="0" err="1"/>
              <a:t>Unfair</a:t>
            </a:r>
            <a:r>
              <a:rPr lang="pl-PL" sz="2400" dirty="0"/>
              <a:t> </a:t>
            </a:r>
            <a:r>
              <a:rPr lang="pl-PL" sz="2400" dirty="0" err="1"/>
              <a:t>laws</a:t>
            </a:r>
            <a:r>
              <a:rPr lang="pl-PL" sz="2400" dirty="0"/>
              <a:t> and </a:t>
            </a:r>
            <a:r>
              <a:rPr lang="pl-PL" sz="2400" dirty="0" err="1"/>
              <a:t>taxation</a:t>
            </a:r>
            <a:r>
              <a:rPr lang="pl-PL" sz="2400" dirty="0"/>
              <a:t> </a:t>
            </a:r>
            <a:r>
              <a:rPr lang="pl-PL" sz="2400" dirty="0" err="1"/>
              <a:t>fostered</a:t>
            </a:r>
            <a:r>
              <a:rPr lang="pl-PL" sz="2400" dirty="0"/>
              <a:t> </a:t>
            </a:r>
            <a:r>
              <a:rPr lang="pl-PL" sz="2400" dirty="0" err="1"/>
              <a:t>growing</a:t>
            </a:r>
            <a:r>
              <a:rPr lang="pl-PL" sz="2400" dirty="0"/>
              <a:t> </a:t>
            </a:r>
            <a:r>
              <a:rPr lang="pl-PL" sz="2400" dirty="0" err="1"/>
              <a:t>discontent</a:t>
            </a:r>
            <a:r>
              <a:rPr lang="pl-PL" sz="2400" dirty="0"/>
              <a:t> and </a:t>
            </a:r>
            <a:r>
              <a:rPr lang="pl-PL" sz="2400" dirty="0" err="1"/>
              <a:t>demand</a:t>
            </a:r>
            <a:r>
              <a:rPr lang="pl-PL" sz="2400" dirty="0"/>
              <a:t> for </a:t>
            </a:r>
            <a:r>
              <a:rPr lang="pl-PL" sz="2400" dirty="0" err="1"/>
              <a:t>autonomy</a:t>
            </a:r>
            <a:r>
              <a:rPr lang="pl-PL" sz="2400" dirty="0"/>
              <a:t> </a:t>
            </a:r>
            <a:r>
              <a:rPr lang="pl-PL" sz="2400" dirty="0" err="1"/>
              <a:t>among</a:t>
            </a:r>
            <a:r>
              <a:rPr lang="pl-PL" sz="2400" dirty="0"/>
              <a:t> </a:t>
            </a:r>
            <a:r>
              <a:rPr lang="pl-PL" sz="2400" dirty="0" err="1"/>
              <a:t>colonists</a:t>
            </a:r>
            <a:r>
              <a:rPr lang="pl-PL" sz="2400" dirty="0"/>
              <a:t>.</a:t>
            </a:r>
            <a:endParaRPr lang="pl-PL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536FA4E-0152-4E27-91DA-0FC22D184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r="2807" b="1446"/>
          <a:stretch/>
        </p:blipFill>
        <p:spPr>
          <a:xfrm>
            <a:off x="4552950" y="1"/>
            <a:ext cx="7639050" cy="6858000"/>
          </a:xfrm>
          <a:prstGeom prst="rect">
            <a:avLst/>
          </a:prstGeom>
        </p:spPr>
      </p:pic>
      <p:pic>
        <p:nvPicPr>
          <p:cNvPr id="4" name="Obraz 3" descr="undefined">
            <a:extLst>
              <a:ext uri="{FF2B5EF4-FFF2-40B4-BE49-F238E27FC236}">
                <a16:creationId xmlns:a16="http://schemas.microsoft.com/office/drawing/2014/main" id="{B1B55FB4-B2AA-50F5-A2AC-501090E034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0" r="21809" b="-1"/>
          <a:stretch>
            <a:fillRect/>
          </a:stretch>
        </p:blipFill>
        <p:spPr bwMode="auto">
          <a:xfrm>
            <a:off x="4654295" y="10"/>
            <a:ext cx="7537705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3714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1E220E-1420-9BB6-8856-4E4BCD2D8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D3ADAC9D-EEE0-455B-CD3F-90BE49E36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49"/>
          <a:stretch>
            <a:fillRect/>
          </a:stretch>
        </p:blipFill>
        <p:spPr bwMode="auto">
          <a:xfrm>
            <a:off x="1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8" name="Freeform 5">
            <a:extLst>
              <a:ext uri="{FF2B5EF4-FFF2-40B4-BE49-F238E27FC236}">
                <a16:creationId xmlns:a16="http://schemas.microsoft.com/office/drawing/2014/main" id="{37D54B6C-87D0-4C03-8335-3955179D2B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6748093" y="1371604"/>
            <a:ext cx="5624423" cy="4100418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99C96FB-3E76-F92D-C392-93933CE12E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4170" y="623975"/>
            <a:ext cx="3926666" cy="5548225"/>
          </a:xfrm>
        </p:spPr>
        <p:txBody>
          <a:bodyPr anchor="t"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2400" dirty="0"/>
              <a:t>The Stamp Act imposed taxes that burdened colonial economies and angered colonists.</a:t>
            </a:r>
            <a:endParaRPr lang="pl-PL" sz="2400" dirty="0"/>
          </a:p>
          <a:p>
            <a:pPr algn="just">
              <a:lnSpc>
                <a:spcPct val="150000"/>
              </a:lnSpc>
            </a:pPr>
            <a:r>
              <a:rPr lang="en-US" sz="2400" dirty="0"/>
              <a:t>The Boston Massacre of 1770 was a critical event that increased tensions between colonists and British soldiers, ultimately leading to the outbreak of the American Revolution.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623595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76F4BCA-F3AC-9A35-D95A-A6E556E36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-109220"/>
            <a:ext cx="10353762" cy="1397170"/>
          </a:xfrm>
        </p:spPr>
        <p:txBody>
          <a:bodyPr>
            <a:normAutofit/>
          </a:bodyPr>
          <a:lstStyle/>
          <a:p>
            <a:r>
              <a:rPr lang="pl-PL" sz="6000" b="1" dirty="0"/>
              <a:t>TIMELINE</a:t>
            </a:r>
          </a:p>
        </p:txBody>
      </p:sp>
      <p:pic>
        <p:nvPicPr>
          <p:cNvPr id="6146" name="Picture 2" descr="How to create a project timeline (with tips and examples) | Nulab">
            <a:extLst>
              <a:ext uri="{FF2B5EF4-FFF2-40B4-BE49-F238E27FC236}">
                <a16:creationId xmlns:a16="http://schemas.microsoft.com/office/drawing/2014/main" id="{9DA63DFC-8020-E622-8025-51547C61F61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99" y="1109147"/>
            <a:ext cx="6423000" cy="405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049845EA-D75E-5BE5-E6A3-74C10788703E}"/>
              </a:ext>
            </a:extLst>
          </p:cNvPr>
          <p:cNvSpPr txBox="1"/>
          <p:nvPr/>
        </p:nvSpPr>
        <p:spPr>
          <a:xfrm>
            <a:off x="1935161" y="5335587"/>
            <a:ext cx="83216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4000" dirty="0" err="1"/>
              <a:t>Timeline</a:t>
            </a:r>
            <a:r>
              <a:rPr lang="pl-PL" sz="4000" dirty="0"/>
              <a:t> + </a:t>
            </a:r>
            <a:r>
              <a:rPr lang="pl-PL" sz="4000" dirty="0" err="1"/>
              <a:t>graphics</a:t>
            </a:r>
            <a:r>
              <a:rPr lang="pl-PL" sz="4000" dirty="0"/>
              <a:t>, </a:t>
            </a:r>
            <a:r>
              <a:rPr lang="pl-PL" sz="4000" dirty="0" err="1"/>
              <a:t>organize</a:t>
            </a:r>
            <a:r>
              <a:rPr lang="pl-PL" sz="4000" dirty="0"/>
              <a:t> </a:t>
            </a:r>
            <a:r>
              <a:rPr lang="pl-PL" sz="4000" dirty="0" err="1"/>
              <a:t>chronology</a:t>
            </a:r>
            <a:r>
              <a:rPr lang="pl-PL" sz="4000" dirty="0"/>
              <a:t> with </a:t>
            </a:r>
            <a:r>
              <a:rPr lang="pl-PL" sz="4000" dirty="0" err="1"/>
              <a:t>images</a:t>
            </a:r>
            <a:r>
              <a:rPr lang="pl-PL" sz="4000" dirty="0"/>
              <a:t> </a:t>
            </a:r>
            <a:endParaRPr lang="pl-PL" sz="5400" dirty="0"/>
          </a:p>
        </p:txBody>
      </p:sp>
    </p:spTree>
    <p:extLst>
      <p:ext uri="{BB962C8B-B14F-4D97-AF65-F5344CB8AC3E}">
        <p14:creationId xmlns:p14="http://schemas.microsoft.com/office/powerpoint/2010/main" val="3987769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33F5375-10CC-2678-951C-13B8E48D0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1" y="571500"/>
            <a:ext cx="5321300" cy="582295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250000"/>
              </a:lnSpc>
            </a:pPr>
            <a:r>
              <a:rPr lang="pl-PL" sz="3200" b="1" dirty="0">
                <a:effectLst/>
              </a:rPr>
              <a:t>VOCABULARY + TEXT TO FILL IN THE GAPS + MAP + TEXT TO FILL IN ABOVE THE PICTURE </a:t>
            </a:r>
            <a:endParaRPr lang="en-US" sz="2800" b="1" dirty="0"/>
          </a:p>
        </p:txBody>
      </p:sp>
      <p:pic>
        <p:nvPicPr>
          <p:cNvPr id="5" name="Symbol zastępczy zawartości 4" descr="A close up of the Declaration of Independence with the most famous signature, that of John Hancock.">
            <a:extLst>
              <a:ext uri="{FF2B5EF4-FFF2-40B4-BE49-F238E27FC236}">
                <a16:creationId xmlns:a16="http://schemas.microsoft.com/office/drawing/2014/main" id="{0F7B3520-414A-4F0C-85C0-48CBC863CA2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1105" r="20065" b="-1"/>
          <a:stretch>
            <a:fillRect/>
          </a:stretch>
        </p:blipFill>
        <p:spPr>
          <a:xfrm>
            <a:off x="6147816" y="10"/>
            <a:ext cx="6044184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31704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1B2A784-4501-42A8-86DF-DB27DE3950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25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american flag on wood with copyspace">
            <a:extLst>
              <a:ext uri="{FF2B5EF4-FFF2-40B4-BE49-F238E27FC236}">
                <a16:creationId xmlns:a16="http://schemas.microsoft.com/office/drawing/2014/main" id="{C40DE3B5-0811-42F7-B2D3-AC4C5A5E9B9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rcRect l="35111" r="1" b="1"/>
          <a:stretch>
            <a:fillRect/>
          </a:stretch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E117582-0CA3-7E81-9C5C-F7219A40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0457" y="3570513"/>
            <a:ext cx="6524172" cy="23005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FFFF"/>
                </a:solidFill>
              </a:rPr>
              <a:t>FILL IN THE GAPS USING</a:t>
            </a:r>
            <a:br>
              <a:rPr lang="pl-PL" sz="3600" b="1" dirty="0">
                <a:solidFill>
                  <a:srgbClr val="FFFFFF"/>
                </a:solidFill>
              </a:rPr>
            </a:br>
            <a:r>
              <a:rPr lang="en-US" sz="3600" b="1" dirty="0">
                <a:solidFill>
                  <a:srgbClr val="FFFFFF"/>
                </a:solidFill>
              </a:rPr>
              <a:t>THE VOCABULARY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576A321-2C04-4E8E-B7C0-22588C9C5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63404" y="1253030"/>
            <a:ext cx="4901184" cy="4781866"/>
          </a:xfrm>
          <a:custGeom>
            <a:avLst/>
            <a:gdLst>
              <a:gd name="connsiteX0" fmla="*/ 0 w 4901184"/>
              <a:gd name="connsiteY0" fmla="*/ 4781866 h 4781866"/>
              <a:gd name="connsiteX1" fmla="*/ 0 w 4901184"/>
              <a:gd name="connsiteY1" fmla="*/ 218593 h 4781866"/>
              <a:gd name="connsiteX2" fmla="*/ 218593 w 4901184"/>
              <a:gd name="connsiteY2" fmla="*/ 0 h 4781866"/>
              <a:gd name="connsiteX3" fmla="*/ 4682591 w 4901184"/>
              <a:gd name="connsiteY3" fmla="*/ 0 h 4781866"/>
              <a:gd name="connsiteX4" fmla="*/ 4901184 w 4901184"/>
              <a:gd name="connsiteY4" fmla="*/ 218593 h 4781866"/>
              <a:gd name="connsiteX5" fmla="*/ 4901184 w 4901184"/>
              <a:gd name="connsiteY5" fmla="*/ 4781866 h 478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4781866">
                <a:moveTo>
                  <a:pt x="0" y="4781866"/>
                </a:moveTo>
                <a:lnTo>
                  <a:pt x="0" y="218593"/>
                </a:lnTo>
                <a:cubicBezTo>
                  <a:pt x="0" y="97867"/>
                  <a:pt x="97867" y="0"/>
                  <a:pt x="218593" y="0"/>
                </a:cubicBezTo>
                <a:lnTo>
                  <a:pt x="4682591" y="0"/>
                </a:lnTo>
                <a:cubicBezTo>
                  <a:pt x="4803317" y="0"/>
                  <a:pt x="4901184" y="97867"/>
                  <a:pt x="4901184" y="218593"/>
                </a:cubicBezTo>
                <a:lnTo>
                  <a:pt x="4901184" y="47818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CC37464C-9BCE-8E16-49B1-001EF97AAE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" b="760"/>
          <a:stretch>
            <a:fillRect/>
          </a:stretch>
        </p:blipFill>
        <p:spPr bwMode="auto">
          <a:xfrm>
            <a:off x="83486" y="1357963"/>
            <a:ext cx="4607403" cy="4572000"/>
          </a:xfrm>
          <a:custGeom>
            <a:avLst/>
            <a:gdLst/>
            <a:ahLst/>
            <a:cxnLst/>
            <a:rect l="l" t="t" r="r" b="b"/>
            <a:pathLst>
              <a:path w="4607403" h="4572000">
                <a:moveTo>
                  <a:pt x="0" y="0"/>
                </a:moveTo>
                <a:lnTo>
                  <a:pt x="4444457" y="0"/>
                </a:lnTo>
                <a:cubicBezTo>
                  <a:pt x="4534450" y="0"/>
                  <a:pt x="4607403" y="72953"/>
                  <a:pt x="4607403" y="162946"/>
                </a:cubicBezTo>
                <a:lnTo>
                  <a:pt x="4607403" y="4409054"/>
                </a:lnTo>
                <a:cubicBezTo>
                  <a:pt x="4607403" y="4499047"/>
                  <a:pt x="4534450" y="4572000"/>
                  <a:pt x="4444457" y="4572000"/>
                </a:cubicBezTo>
                <a:lnTo>
                  <a:pt x="0" y="4572000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185569157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50. rocznica lądowania na Księżycu - wspomnienie">
            <a:extLst>
              <a:ext uri="{FF2B5EF4-FFF2-40B4-BE49-F238E27FC236}">
                <a16:creationId xmlns:a16="http://schemas.microsoft.com/office/drawing/2014/main" id="{53130973-5401-8AA8-A864-070F2CB46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4257">
            <a:off x="6840630" y="2342731"/>
            <a:ext cx="6107410" cy="34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ytuł 4">
            <a:extLst>
              <a:ext uri="{FF2B5EF4-FFF2-40B4-BE49-F238E27FC236}">
                <a16:creationId xmlns:a16="http://schemas.microsoft.com/office/drawing/2014/main" id="{369A9591-3A9A-ACCE-504B-676FBC4B5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8192" y="182040"/>
            <a:ext cx="11526157" cy="1976960"/>
          </a:xfrm>
        </p:spPr>
        <p:txBody>
          <a:bodyPr>
            <a:normAutofit/>
          </a:bodyPr>
          <a:lstStyle/>
          <a:p>
            <a:r>
              <a:rPr lang="en-US" b="1" dirty="0"/>
              <a:t>WHAT THE AMERICAN REVOLUTION CHANGED</a:t>
            </a:r>
            <a:r>
              <a:rPr lang="pl-PL" b="1" dirty="0"/>
              <a:t> ?</a:t>
            </a:r>
          </a:p>
        </p:txBody>
      </p:sp>
      <p:pic>
        <p:nvPicPr>
          <p:cNvPr id="1028" name="Picture 4" descr="Grzech pierworodny Ameryki | Przegląd">
            <a:extLst>
              <a:ext uri="{FF2B5EF4-FFF2-40B4-BE49-F238E27FC236}">
                <a16:creationId xmlns:a16="http://schemas.microsoft.com/office/drawing/2014/main" id="{C5DD19CC-EE42-3CAE-452A-06FD73AF5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8783">
            <a:off x="-41288" y="2682096"/>
            <a:ext cx="4396364" cy="337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ead-and-shoulders shot of Trump with a serious facial expression, his right eye partly closed. He is wearing a dark blue suit, a pale blue dress shirt, a red necktie, and an American flag lapel pin. Parts of the image are slightly out of focus. The background is black.">
            <a:extLst>
              <a:ext uri="{FF2B5EF4-FFF2-40B4-BE49-F238E27FC236}">
                <a16:creationId xmlns:a16="http://schemas.microsoft.com/office/drawing/2014/main" id="{8B2EF6B0-AFE4-5F15-E103-34966272A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8873">
            <a:off x="3915733" y="2521917"/>
            <a:ext cx="2930874" cy="3663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271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DB48D60-E6BB-2F98-FC57-E66407C62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445" y="4105023"/>
            <a:ext cx="3185866" cy="1979597"/>
          </a:xfrm>
        </p:spPr>
        <p:txBody>
          <a:bodyPr anchor="ctr">
            <a:normAutofit fontScale="90000"/>
          </a:bodyPr>
          <a:lstStyle/>
          <a:p>
            <a:r>
              <a:rPr lang="pl-PL" dirty="0">
                <a:effectLst/>
              </a:rPr>
              <a:t>“</a:t>
            </a:r>
            <a:r>
              <a:rPr lang="pl-PL" dirty="0" err="1">
                <a:effectLst/>
              </a:rPr>
              <a:t>What</a:t>
            </a:r>
            <a:r>
              <a:rPr lang="pl-PL" dirty="0">
                <a:effectLst/>
              </a:rPr>
              <a:t> do </a:t>
            </a:r>
            <a:r>
              <a:rPr lang="pl-PL" dirty="0" err="1">
                <a:effectLst/>
              </a:rPr>
              <a:t>you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know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about</a:t>
            </a:r>
            <a:r>
              <a:rPr lang="pl-PL" dirty="0">
                <a:effectLst/>
              </a:rPr>
              <a:t> the </a:t>
            </a:r>
            <a:r>
              <a:rPr lang="pl-PL" dirty="0" err="1">
                <a:effectLst/>
              </a:rPr>
              <a:t>USA’s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history</a:t>
            </a:r>
            <a:r>
              <a:rPr lang="pl-PL" dirty="0">
                <a:effectLst/>
              </a:rPr>
              <a:t>?”</a:t>
            </a:r>
            <a:endParaRPr lang="pl-PL" sz="36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DBA5AD-10C8-4C9E-A2E4-37834152A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0410" y="773380"/>
            <a:ext cx="3200400" cy="2743200"/>
          </a:xfrm>
          <a:prstGeom prst="rect">
            <a:avLst/>
          </a:prstGeom>
          <a:solidFill>
            <a:schemeClr val="tx1"/>
          </a:solidFill>
          <a:ln w="190500">
            <a:solidFill>
              <a:schemeClr val="tx1">
                <a:alpha val="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Obraz 5" descr="undefined">
            <a:extLst>
              <a:ext uri="{FF2B5EF4-FFF2-40B4-BE49-F238E27FC236}">
                <a16:creationId xmlns:a16="http://schemas.microsoft.com/office/drawing/2014/main" id="{D520A6FD-16F9-7D6F-1F12-F4D44B3C2C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0071" y="773380"/>
            <a:ext cx="4618908" cy="2743200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EF67420-C2EF-496D-8511-54DA2D6E3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48837" y="773380"/>
            <a:ext cx="3200400" cy="2743200"/>
          </a:xfrm>
          <a:prstGeom prst="rect">
            <a:avLst/>
          </a:prstGeom>
          <a:solidFill>
            <a:schemeClr val="tx1"/>
          </a:solidFill>
          <a:ln w="190500">
            <a:solidFill>
              <a:schemeClr val="tx1">
                <a:alpha val="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26F8AF-45D6-46BD-B4AF-64E8AA687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97264" y="759482"/>
            <a:ext cx="3200400" cy="2743200"/>
          </a:xfrm>
          <a:prstGeom prst="rect">
            <a:avLst/>
          </a:prstGeom>
          <a:solidFill>
            <a:schemeClr val="tx1"/>
          </a:solidFill>
          <a:ln w="190500">
            <a:solidFill>
              <a:schemeClr val="tx1">
                <a:alpha val="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braz 4" descr="undefined">
            <a:extLst>
              <a:ext uri="{FF2B5EF4-FFF2-40B4-BE49-F238E27FC236}">
                <a16:creationId xmlns:a16="http://schemas.microsoft.com/office/drawing/2014/main" id="{39CF0AF1-75D6-7A53-827F-84F92243CD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9237" y="703042"/>
            <a:ext cx="4618908" cy="2813538"/>
          </a:xfrm>
          <a:prstGeom prst="rect">
            <a:avLst/>
          </a:prstGeom>
          <a:noFill/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7082FA8-56B3-A337-F356-75D970E50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3201" y="3925068"/>
            <a:ext cx="8070850" cy="2729732"/>
          </a:xfrm>
        </p:spPr>
        <p:txBody>
          <a:bodyPr anchor="ctr">
            <a:normAutofit/>
          </a:bodyPr>
          <a:lstStyle/>
          <a:p>
            <a:pPr algn="just">
              <a:lnSpc>
                <a:spcPct val="200000"/>
              </a:lnSpc>
            </a:pPr>
            <a:r>
              <a:rPr lang="pl-PL" dirty="0" err="1">
                <a:effectLst/>
              </a:rPr>
              <a:t>work</a:t>
            </a:r>
            <a:r>
              <a:rPr lang="pl-PL" dirty="0">
                <a:effectLst/>
              </a:rPr>
              <a:t> in </a:t>
            </a:r>
            <a:r>
              <a:rPr lang="pl-PL" dirty="0" err="1">
                <a:effectLst/>
              </a:rPr>
              <a:t>pairs</a:t>
            </a:r>
            <a:r>
              <a:rPr lang="pl-PL" dirty="0">
                <a:effectLst/>
              </a:rPr>
              <a:t> and </a:t>
            </a:r>
            <a:r>
              <a:rPr lang="pl-PL" dirty="0" err="1">
                <a:effectLst/>
              </a:rPr>
              <a:t>write</a:t>
            </a:r>
            <a:r>
              <a:rPr lang="pl-PL" dirty="0">
                <a:effectLst/>
              </a:rPr>
              <a:t> down </a:t>
            </a:r>
            <a:r>
              <a:rPr lang="pl-PL" dirty="0" err="1">
                <a:effectLst/>
              </a:rPr>
              <a:t>what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you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know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about</a:t>
            </a:r>
            <a:r>
              <a:rPr lang="pl-PL" dirty="0">
                <a:effectLst/>
              </a:rPr>
              <a:t> the </a:t>
            </a:r>
            <a:r>
              <a:rPr lang="pl-PL" dirty="0" err="1">
                <a:effectLst/>
              </a:rPr>
              <a:t>history</a:t>
            </a:r>
            <a:r>
              <a:rPr lang="pl-PL" dirty="0">
                <a:effectLst/>
              </a:rPr>
              <a:t> of </a:t>
            </a:r>
            <a:r>
              <a:rPr lang="pl-PL" dirty="0" err="1">
                <a:effectLst/>
              </a:rPr>
              <a:t>North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America</a:t>
            </a:r>
            <a:r>
              <a:rPr lang="pl-PL" dirty="0">
                <a:effectLst/>
              </a:rPr>
              <a:t> and the United </a:t>
            </a:r>
            <a:r>
              <a:rPr lang="pl-PL" dirty="0" err="1">
                <a:effectLst/>
              </a:rPr>
              <a:t>States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before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independence</a:t>
            </a:r>
            <a:r>
              <a:rPr lang="pl-PL" dirty="0">
                <a:effectLst/>
              </a:rPr>
              <a:t>.</a:t>
            </a:r>
          </a:p>
          <a:p>
            <a:pPr algn="just">
              <a:lnSpc>
                <a:spcPct val="200000"/>
              </a:lnSpc>
            </a:pPr>
            <a:r>
              <a:rPr lang="pl-PL" dirty="0" err="1">
                <a:effectLst/>
              </a:rPr>
              <a:t>share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your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ideas</a:t>
            </a:r>
            <a:r>
              <a:rPr lang="pl-PL" dirty="0">
                <a:effectLst/>
              </a:rPr>
              <a:t>, and </a:t>
            </a:r>
            <a:r>
              <a:rPr lang="pl-PL" dirty="0" err="1">
                <a:effectLst/>
              </a:rPr>
              <a:t>write</a:t>
            </a:r>
            <a:r>
              <a:rPr lang="pl-PL" dirty="0">
                <a:effectLst/>
              </a:rPr>
              <a:t> the most </a:t>
            </a:r>
            <a:r>
              <a:rPr lang="pl-PL" dirty="0" err="1">
                <a:effectLst/>
              </a:rPr>
              <a:t>important</a:t>
            </a:r>
            <a:r>
              <a:rPr lang="pl-PL" dirty="0">
                <a:effectLst/>
              </a:rPr>
              <a:t> </a:t>
            </a:r>
            <a:r>
              <a:rPr lang="pl-PL" dirty="0" err="1">
                <a:effectLst/>
              </a:rPr>
              <a:t>keywords</a:t>
            </a:r>
            <a:r>
              <a:rPr lang="pl-PL" dirty="0">
                <a:effectLst/>
              </a:rPr>
              <a:t> in notebook</a:t>
            </a:r>
            <a:endParaRPr lang="pl-PL" dirty="0"/>
          </a:p>
        </p:txBody>
      </p:sp>
      <p:pic>
        <p:nvPicPr>
          <p:cNvPr id="4" name="Obraz 3" descr="undefined">
            <a:extLst>
              <a:ext uri="{FF2B5EF4-FFF2-40B4-BE49-F238E27FC236}">
                <a16:creationId xmlns:a16="http://schemas.microsoft.com/office/drawing/2014/main" id="{AFD3801A-8106-D2F4-A11A-56B4E015F3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3801" y="-121383"/>
            <a:ext cx="3250472" cy="3976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4978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BC6639D-A9A0-F5E9-C747-DD6F2177C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362857"/>
            <a:ext cx="10353762" cy="970450"/>
          </a:xfrm>
        </p:spPr>
        <p:txBody>
          <a:bodyPr>
            <a:normAutofit fontScale="90000"/>
          </a:bodyPr>
          <a:lstStyle/>
          <a:p>
            <a:r>
              <a:rPr lang="pl-PL" sz="6000" b="1" dirty="0"/>
              <a:t>VIDEO</a:t>
            </a:r>
          </a:p>
        </p:txBody>
      </p:sp>
      <p:pic>
        <p:nvPicPr>
          <p:cNvPr id="5" name="Symbol zastępczy zawartości 4" descr="Obraz zawierający wzór, kwadrat, piksel&#10;&#10;Zawartość wygenerowana przez AI może być niepoprawna.">
            <a:extLst>
              <a:ext uri="{FF2B5EF4-FFF2-40B4-BE49-F238E27FC236}">
                <a16:creationId xmlns:a16="http://schemas.microsoft.com/office/drawing/2014/main" id="{23E6EE66-C559-FBF6-FCAE-5C6D8A091D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971" y="1804648"/>
            <a:ext cx="4603410" cy="4603410"/>
          </a:xfrm>
        </p:spPr>
      </p:pic>
    </p:spTree>
    <p:extLst>
      <p:ext uri="{BB962C8B-B14F-4D97-AF65-F5344CB8AC3E}">
        <p14:creationId xmlns:p14="http://schemas.microsoft.com/office/powerpoint/2010/main" val="276029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merican Indian People in North Carolina | NCpedia">
            <a:extLst>
              <a:ext uri="{FF2B5EF4-FFF2-40B4-BE49-F238E27FC236}">
                <a16:creationId xmlns:a16="http://schemas.microsoft.com/office/drawing/2014/main" id="{A161366A-991C-E97E-1FED-C5D850C80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" b="16088"/>
          <a:stretch>
            <a:fillRect/>
          </a:stretch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3F34974E-C767-B0CF-F409-E418C88405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346" y="405197"/>
            <a:ext cx="11837307" cy="2679088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pl-PL" sz="6000" b="1" dirty="0"/>
              <a:t>HISTORICAL BACKGROUND</a:t>
            </a:r>
            <a:br>
              <a:rPr lang="pl-PL" sz="6000" dirty="0"/>
            </a:br>
            <a:br>
              <a:rPr lang="pl-PL" sz="6000" dirty="0"/>
            </a:br>
            <a:r>
              <a:rPr lang="pl-PL" sz="6000" dirty="0" err="1"/>
              <a:t>North</a:t>
            </a:r>
            <a:r>
              <a:rPr lang="pl-PL" sz="6000" dirty="0"/>
              <a:t> </a:t>
            </a:r>
            <a:r>
              <a:rPr lang="pl-PL" sz="6000" dirty="0" err="1"/>
              <a:t>America</a:t>
            </a:r>
            <a:r>
              <a:rPr lang="pl-PL" sz="6000" dirty="0"/>
              <a:t> </a:t>
            </a:r>
            <a:r>
              <a:rPr lang="en-US" sz="6000" dirty="0"/>
              <a:t>the founding</a:t>
            </a:r>
            <a:br>
              <a:rPr lang="pl-PL" sz="6000" dirty="0"/>
            </a:br>
            <a:r>
              <a:rPr lang="en-US" sz="6000" dirty="0"/>
              <a:t>of the United States</a:t>
            </a:r>
            <a:endParaRPr lang="pl-PL" sz="6000" dirty="0"/>
          </a:p>
        </p:txBody>
      </p:sp>
    </p:spTree>
    <p:extLst>
      <p:ext uri="{BB962C8B-B14F-4D97-AF65-F5344CB8AC3E}">
        <p14:creationId xmlns:p14="http://schemas.microsoft.com/office/powerpoint/2010/main" val="38497621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55A40A8-965F-695E-1BD2-D67CB98DB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0232" y="105957"/>
            <a:ext cx="4567590" cy="970450"/>
          </a:xfrm>
        </p:spPr>
        <p:txBody>
          <a:bodyPr>
            <a:normAutofit fontScale="90000"/>
          </a:bodyPr>
          <a:lstStyle/>
          <a:p>
            <a:r>
              <a:rPr lang="pl-PL" b="1" dirty="0"/>
              <a:t>DISCOVERY</a:t>
            </a:r>
            <a:br>
              <a:rPr lang="pl-PL" b="1" dirty="0"/>
            </a:br>
            <a:r>
              <a:rPr lang="pl-PL" b="1" dirty="0"/>
              <a:t>OF AMERICA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5304130-BAC9-B0E5-3E0E-B836DDDC6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8677" y="1162708"/>
            <a:ext cx="6090301" cy="1728204"/>
          </a:xfrm>
        </p:spPr>
        <p:txBody>
          <a:bodyPr>
            <a:normAutofit/>
          </a:bodyPr>
          <a:lstStyle/>
          <a:p>
            <a:pPr marL="36900" indent="0" algn="just">
              <a:lnSpc>
                <a:spcPct val="200000"/>
              </a:lnSpc>
              <a:buNone/>
            </a:pPr>
            <a:r>
              <a:rPr lang="en-US" sz="2400" dirty="0"/>
              <a:t>The American continent was discovered in 1492 by Christopher Columbus.</a:t>
            </a:r>
            <a:endParaRPr lang="pl-PL" sz="2400" dirty="0"/>
          </a:p>
        </p:txBody>
      </p: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6CD4A9E3-0F60-32F0-CB90-9D2CE1AE7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109" y="3176842"/>
            <a:ext cx="5009836" cy="3358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undefined">
            <a:extLst>
              <a:ext uri="{FF2B5EF4-FFF2-40B4-BE49-F238E27FC236}">
                <a16:creationId xmlns:a16="http://schemas.microsoft.com/office/drawing/2014/main" id="{849C2EF7-DB46-BB7B-147C-7F72EEFC2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2555" cy="680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899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96C85F8-3AB5-B61F-46CE-4C59EE5B7C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495" y="113199"/>
            <a:ext cx="11862405" cy="1239351"/>
          </a:xfrm>
        </p:spPr>
        <p:txBody>
          <a:bodyPr>
            <a:normAutofit/>
          </a:bodyPr>
          <a:lstStyle/>
          <a:p>
            <a:pPr marL="36900" indent="0">
              <a:buNone/>
            </a:pPr>
            <a:r>
              <a:rPr lang="en-US" sz="2400" dirty="0"/>
              <a:t>Before Christopher Columbus discovered America, Native American tribes lived there.</a:t>
            </a:r>
            <a:endParaRPr lang="pl-PL" sz="2400" dirty="0"/>
          </a:p>
        </p:txBody>
      </p:sp>
      <p:pic>
        <p:nvPicPr>
          <p:cNvPr id="2051" name="Picture 3" descr="undefined">
            <a:extLst>
              <a:ext uri="{FF2B5EF4-FFF2-40B4-BE49-F238E27FC236}">
                <a16:creationId xmlns:a16="http://schemas.microsoft.com/office/drawing/2014/main" id="{C3B8D0D2-3556-3D02-94CF-3B5274B93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222" y="1003300"/>
            <a:ext cx="4632678" cy="556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undefined">
            <a:extLst>
              <a:ext uri="{FF2B5EF4-FFF2-40B4-BE49-F238E27FC236}">
                <a16:creationId xmlns:a16="http://schemas.microsoft.com/office/drawing/2014/main" id="{914B47AA-FB29-52D9-801D-04C9314BA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56" y="1003300"/>
            <a:ext cx="6949659" cy="556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945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43B7FC5-AA74-6E98-CB0E-F8FDD16DB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4954" y="83233"/>
            <a:ext cx="5908431" cy="6683327"/>
          </a:xfrm>
        </p:spPr>
        <p:txBody>
          <a:bodyPr>
            <a:normAutofit/>
          </a:bodyPr>
          <a:lstStyle/>
          <a:p>
            <a:pPr marL="36900" indent="0" algn="just">
              <a:lnSpc>
                <a:spcPct val="300000"/>
              </a:lnSpc>
              <a:buNone/>
            </a:pPr>
            <a:r>
              <a:rPr lang="en-US" sz="2800" dirty="0"/>
              <a:t>In the </a:t>
            </a:r>
            <a:r>
              <a:rPr lang="pl-PL" sz="2800" dirty="0" err="1"/>
              <a:t>next</a:t>
            </a:r>
            <a:r>
              <a:rPr lang="en-US" sz="2800" dirty="0"/>
              <a:t> centuries, North America was colonized by European countries, such as France, England, the Netherlands, Spain and even Russia.</a:t>
            </a:r>
            <a:endParaRPr lang="pl-PL" sz="2800" dirty="0"/>
          </a:p>
        </p:txBody>
      </p:sp>
      <p:pic>
        <p:nvPicPr>
          <p:cNvPr id="3074" name="Picture 2" descr="undefined">
            <a:extLst>
              <a:ext uri="{FF2B5EF4-FFF2-40B4-BE49-F238E27FC236}">
                <a16:creationId xmlns:a16="http://schemas.microsoft.com/office/drawing/2014/main" id="{68DDF8B2-1437-85D2-A610-A655340E4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293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39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E525C2-CB79-5DE3-CDF4-53473F429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51" y="101601"/>
            <a:ext cx="5676900" cy="6565900"/>
          </a:xfrm>
        </p:spPr>
        <p:txBody>
          <a:bodyPr>
            <a:normAutofit/>
          </a:bodyPr>
          <a:lstStyle/>
          <a:p>
            <a:pPr marL="36900" indent="0" algn="just">
              <a:lnSpc>
                <a:spcPct val="300000"/>
              </a:lnSpc>
              <a:buNone/>
            </a:pPr>
            <a:r>
              <a:rPr lang="pl-PL" dirty="0"/>
              <a:t>- </a:t>
            </a:r>
            <a:r>
              <a:rPr lang="en-US" dirty="0"/>
              <a:t>Just before the outbreak of the American Revolution, Great Britain and Spain had the largest colonies</a:t>
            </a:r>
            <a:r>
              <a:rPr lang="pl-PL" dirty="0"/>
              <a:t>.</a:t>
            </a:r>
          </a:p>
          <a:p>
            <a:pPr marL="36900" indent="0" algn="just">
              <a:lnSpc>
                <a:spcPct val="300000"/>
              </a:lnSpc>
              <a:buNone/>
            </a:pPr>
            <a:r>
              <a:rPr lang="pl-PL" dirty="0"/>
              <a:t>- </a:t>
            </a:r>
            <a:r>
              <a:rPr lang="en-US" dirty="0"/>
              <a:t>However, at one point the British greatly increased taxes in the American colonies, which ultimately led to the outbreak of the American Revolution.</a:t>
            </a:r>
            <a:endParaRPr lang="pl-PL" dirty="0"/>
          </a:p>
        </p:txBody>
      </p:sp>
      <p:pic>
        <p:nvPicPr>
          <p:cNvPr id="4098" name="Picture 2" descr="Map showing Non-Native Nations Claim_over NAFTA countries c. 1774">
            <a:extLst>
              <a:ext uri="{FF2B5EF4-FFF2-40B4-BE49-F238E27FC236}">
                <a16:creationId xmlns:a16="http://schemas.microsoft.com/office/drawing/2014/main" id="{9A81EABB-DA09-C6F2-44C2-E294D55AB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-63304"/>
            <a:ext cx="6129337" cy="699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3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9390E-F06C-17F6-EDC9-3F973ECCA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55E56F-D231-883A-8F44-5E2C51524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4" y="641350"/>
            <a:ext cx="11039476" cy="5702300"/>
          </a:xfrm>
        </p:spPr>
        <p:txBody>
          <a:bodyPr anchor="b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pl-PL" sz="7600" b="1" dirty="0"/>
              <a:t>CAUSES</a:t>
            </a:r>
            <a:br>
              <a:rPr lang="pl-PL" sz="7600" b="1" dirty="0"/>
            </a:br>
            <a:r>
              <a:rPr lang="pl-PL" sz="7600" b="1" dirty="0"/>
              <a:t>OF THE</a:t>
            </a:r>
            <a:br>
              <a:rPr lang="pl-PL" sz="7600" b="1" dirty="0"/>
            </a:br>
            <a:r>
              <a:rPr lang="pl-PL" sz="7600" b="1" dirty="0"/>
              <a:t>AMERICAN</a:t>
            </a:r>
            <a:br>
              <a:rPr lang="pl-PL" sz="7600" b="1" dirty="0"/>
            </a:br>
            <a:r>
              <a:rPr lang="pl-PL" sz="7600" b="1" dirty="0"/>
              <a:t>REVOLUTION</a:t>
            </a:r>
          </a:p>
        </p:txBody>
      </p:sp>
    </p:spTree>
    <p:extLst>
      <p:ext uri="{BB962C8B-B14F-4D97-AF65-F5344CB8AC3E}">
        <p14:creationId xmlns:p14="http://schemas.microsoft.com/office/powerpoint/2010/main" val="37229357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Łupek">
  <a:themeElements>
    <a:clrScheme name="Łupek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Łupek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Łupe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TM04033929[[fn=Łupek]]</Template>
  <TotalTime>175</TotalTime>
  <Words>590</Words>
  <Application>Microsoft Office PowerPoint</Application>
  <PresentationFormat>Panoramiczny</PresentationFormat>
  <Paragraphs>40</Paragraphs>
  <Slides>15</Slides>
  <Notes>7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20" baseType="lpstr">
      <vt:lpstr>Aptos</vt:lpstr>
      <vt:lpstr>Calisto MT</vt:lpstr>
      <vt:lpstr>Wingdings</vt:lpstr>
      <vt:lpstr>Wingdings 2</vt:lpstr>
      <vt:lpstr>Łupek</vt:lpstr>
      <vt:lpstr>THE AMERICAN REVOLUTION AND THE WAR OF INDEPENDENCE (1775–1783)</vt:lpstr>
      <vt:lpstr>“What do you know about the USA’s history?”</vt:lpstr>
      <vt:lpstr>VIDEO</vt:lpstr>
      <vt:lpstr>HISTORICAL BACKGROUND  North America the founding of the United States</vt:lpstr>
      <vt:lpstr>DISCOVERY OF AMERICA</vt:lpstr>
      <vt:lpstr>Prezentacja programu PowerPoint</vt:lpstr>
      <vt:lpstr>Prezentacja programu PowerPoint</vt:lpstr>
      <vt:lpstr>Prezentacja programu PowerPoint</vt:lpstr>
      <vt:lpstr>CAUSES OF THE AMERICAN REVOLUTION</vt:lpstr>
      <vt:lpstr>Prezentacja programu PowerPoint</vt:lpstr>
      <vt:lpstr>Prezentacja programu PowerPoint</vt:lpstr>
      <vt:lpstr>TIMELINE</vt:lpstr>
      <vt:lpstr>VOCABULARY + TEXT TO FILL IN THE GAPS + MAP + TEXT TO FILL IN ABOVE THE PICTURE </vt:lpstr>
      <vt:lpstr>FILL IN THE GAPS USING THE VOCABULARY</vt:lpstr>
      <vt:lpstr>WHAT THE AMERICAN REVOLUTION CHANGED 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Wojciech Miś</dc:creator>
  <cp:lastModifiedBy>Wojciech Miś</cp:lastModifiedBy>
  <cp:revision>3</cp:revision>
  <dcterms:created xsi:type="dcterms:W3CDTF">2025-07-29T12:09:22Z</dcterms:created>
  <dcterms:modified xsi:type="dcterms:W3CDTF">2025-07-31T09:55:22Z</dcterms:modified>
</cp:coreProperties>
</file>